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05" r:id="rId2"/>
    <p:sldId id="508" r:id="rId3"/>
    <p:sldId id="509" r:id="rId4"/>
    <p:sldId id="511" r:id="rId5"/>
    <p:sldId id="512" r:id="rId6"/>
    <p:sldId id="510" r:id="rId7"/>
    <p:sldId id="513" r:id="rId8"/>
    <p:sldId id="514" r:id="rId9"/>
    <p:sldId id="516" r:id="rId10"/>
    <p:sldId id="515" r:id="rId11"/>
    <p:sldId id="517" r:id="rId12"/>
    <p:sldId id="518" r:id="rId1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3FF"/>
    <a:srgbClr val="EC3EFE"/>
    <a:srgbClr val="B98A00"/>
    <a:srgbClr val="07FA2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/>
    <p:restoredTop sz="91794"/>
  </p:normalViewPr>
  <p:slideViewPr>
    <p:cSldViewPr snapToGrid="0" snapToObjects="1">
      <p:cViewPr>
        <p:scale>
          <a:sx n="100" d="100"/>
          <a:sy n="100" d="100"/>
        </p:scale>
        <p:origin x="1584" y="1688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E798-3B7B-014C-ADA7-D1643BB6D3B1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019C-B5AA-F644-B0AB-5634EA963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53A2-C9FB-F845-9513-2AD73D2D6BF3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BE16-2894-CB47-8B89-49BB5F2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1: Community taxonomic</a:t>
            </a:r>
            <a:r>
              <a:rPr lang="en-US" baseline="0" dirty="0" smtClean="0"/>
              <a:t> structure shift and recovery as seen with 16S rDNA amplicon sequencing. A: </a:t>
            </a:r>
            <a:r>
              <a:rPr lang="en-US" baseline="0" dirty="0" err="1" smtClean="0"/>
              <a:t>PCoA</a:t>
            </a:r>
            <a:r>
              <a:rPr lang="en-US" baseline="0" dirty="0" smtClean="0"/>
              <a:t> of weighted </a:t>
            </a:r>
            <a:r>
              <a:rPr lang="en-US" baseline="0" dirty="0" err="1" smtClean="0"/>
              <a:t>unifrac</a:t>
            </a:r>
            <a:r>
              <a:rPr lang="en-US" baseline="0" dirty="0" smtClean="0"/>
              <a:t> dissimilarity matrix showing relative similarity between samples. B: Clustering </a:t>
            </a:r>
            <a:r>
              <a:rPr lang="en-US" baseline="0" dirty="0" err="1" smtClean="0"/>
              <a:t>heatmap</a:t>
            </a:r>
            <a:r>
              <a:rPr lang="en-US" baseline="0" dirty="0" smtClean="0"/>
              <a:t> of the weighted </a:t>
            </a:r>
            <a:r>
              <a:rPr lang="en-US" baseline="0" dirty="0" err="1" smtClean="0"/>
              <a:t>unifraq</a:t>
            </a:r>
            <a:r>
              <a:rPr lang="en-US" baseline="0" dirty="0" smtClean="0"/>
              <a:t> dissimilarity matrix, showing that 2017 is more </a:t>
            </a:r>
            <a:r>
              <a:rPr lang="en-US" baseline="0" dirty="0" err="1" smtClean="0"/>
              <a:t>simmilar</a:t>
            </a:r>
            <a:r>
              <a:rPr lang="en-US" baseline="0" dirty="0" smtClean="0"/>
              <a:t> to 2014/2015 than to 2016. C: Relative abundance of dominant phyla within the community at different </a:t>
            </a:r>
            <a:r>
              <a:rPr lang="en-US" baseline="0" dirty="0" err="1" smtClean="0"/>
              <a:t>timepoints</a:t>
            </a:r>
            <a:r>
              <a:rPr lang="en-US" baseline="0" dirty="0" smtClean="0"/>
              <a:t> at the main (top) and supplementary site (bottom). D: Relative abundance of Archaea in the two sites throughout time; color change indicates estimated time of major 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6: A: </a:t>
            </a:r>
            <a:r>
              <a:rPr lang="en-US" baseline="0" dirty="0" smtClean="0"/>
              <a:t>Clustered </a:t>
            </a:r>
            <a:r>
              <a:rPr lang="en-US" baseline="0" dirty="0" err="1" smtClean="0"/>
              <a:t>heatmap</a:t>
            </a:r>
            <a:r>
              <a:rPr lang="en-US" baseline="0" dirty="0" smtClean="0"/>
              <a:t> of unweighted </a:t>
            </a:r>
            <a:r>
              <a:rPr lang="en-US" baseline="0" dirty="0" err="1" smtClean="0"/>
              <a:t>unifrac</a:t>
            </a:r>
            <a:r>
              <a:rPr lang="en-US" baseline="0" dirty="0" smtClean="0"/>
              <a:t> dissimilarity matrix, showing that 2017 samples are more similar to 2016 than to pre-rain samples (this is in terms of OTU presence or absence). B: Clustered </a:t>
            </a:r>
            <a:r>
              <a:rPr lang="en-US" baseline="0" dirty="0" err="1" smtClean="0"/>
              <a:t>heatmap</a:t>
            </a:r>
            <a:r>
              <a:rPr lang="en-US" baseline="0" dirty="0" smtClean="0"/>
              <a:t> showing bin abundance across time. C: Weighted PCA showing similarity of samples in terms of individual contig abundances. D/E Clustered </a:t>
            </a:r>
            <a:r>
              <a:rPr lang="en-US" baseline="0" dirty="0" err="1" smtClean="0"/>
              <a:t>heatmaps</a:t>
            </a:r>
            <a:r>
              <a:rPr lang="en-US" baseline="0" dirty="0" smtClean="0"/>
              <a:t> showing abundances of all individual contigs &gt;5kb across time (E is </a:t>
            </a:r>
            <a:r>
              <a:rPr lang="en-US" baseline="0" dirty="0" err="1" smtClean="0"/>
              <a:t>standartized</a:t>
            </a:r>
            <a:r>
              <a:rPr lang="en-US" baseline="0" dirty="0" smtClean="0"/>
              <a:t> to the maximum value in each row, which D is log scale).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9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2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86BE-0173-7044-BDDF-E24FCF207614}" type="datetimeFigureOut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png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png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tiff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7" Type="http://schemas.openxmlformats.org/officeDocument/2006/relationships/image" Target="../media/image33.tiff"/><Relationship Id="rId8" Type="http://schemas.openxmlformats.org/officeDocument/2006/relationships/image" Target="../media/image34.tiff"/><Relationship Id="rId9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png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1076"/>
          <a:stretch/>
        </p:blipFill>
        <p:spPr>
          <a:xfrm>
            <a:off x="3486129" y="501644"/>
            <a:ext cx="2649627" cy="26452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2798" r="18313"/>
          <a:stretch/>
        </p:blipFill>
        <p:spPr>
          <a:xfrm>
            <a:off x="6429794" y="749357"/>
            <a:ext cx="3162040" cy="2616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29" y="3476652"/>
            <a:ext cx="2649627" cy="2249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1123" y="4711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92091" y="29963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77144" y="4711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21420" y="3019416"/>
            <a:ext cx="42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816" y="3388748"/>
            <a:ext cx="3319996" cy="25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03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7" y="2271469"/>
            <a:ext cx="1063233" cy="621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19" y="1657874"/>
            <a:ext cx="23622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98" y="2582305"/>
            <a:ext cx="1303530" cy="72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04" y="3087330"/>
            <a:ext cx="1976072" cy="1299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38" y="3087330"/>
            <a:ext cx="725901" cy="417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191" y="4339959"/>
            <a:ext cx="1172356" cy="97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308" y="3841898"/>
            <a:ext cx="542719" cy="54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062" y="2634515"/>
            <a:ext cx="637209" cy="61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84" y="3218770"/>
            <a:ext cx="638769" cy="648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85" y="2098574"/>
            <a:ext cx="582167" cy="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034227"/>
            <a:ext cx="2504305" cy="148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8381" y="3402693"/>
            <a:ext cx="1999237" cy="1212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3893" y="2679211"/>
            <a:ext cx="1637881" cy="1006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38" y="2633095"/>
            <a:ext cx="1411374" cy="800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222" y="3523273"/>
            <a:ext cx="1183054" cy="6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8487364" y="1009722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56" y="100490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4752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</a:t>
            </a:r>
            <a:r>
              <a:rPr lang="en-US" sz="2400" dirty="0" smtClean="0"/>
              <a:t>bundance </a:t>
            </a:r>
            <a:r>
              <a:rPr lang="en-US" sz="2400" dirty="0" smtClean="0"/>
              <a:t>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389423" y="4772833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</a:t>
            </a:r>
            <a:r>
              <a:rPr lang="en-US" sz="2400" dirty="0" smtClean="0"/>
              <a:t>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08977" y="271038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8426" y="2642368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4952802" y="2648499"/>
            <a:ext cx="4523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D</a:t>
            </a:r>
            <a:endParaRPr lang="en-US" sz="3400" dirty="0"/>
          </a:p>
        </p:txBody>
      </p:sp>
      <p:sp>
        <p:nvSpPr>
          <p:cNvPr id="36" name="Down Arrow 35"/>
          <p:cNvSpPr/>
          <p:nvPr/>
        </p:nvSpPr>
        <p:spPr>
          <a:xfrm>
            <a:off x="10278473" y="2400426"/>
            <a:ext cx="439489" cy="24194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076256" y="295469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38" name="TextBox 37"/>
          <p:cNvSpPr txBox="1"/>
          <p:nvPr/>
        </p:nvSpPr>
        <p:spPr>
          <a:xfrm>
            <a:off x="9663395" y="4705859"/>
            <a:ext cx="1715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Functional potential</a:t>
            </a:r>
            <a:endParaRPr lang="en-US" sz="2400" dirty="0"/>
          </a:p>
        </p:txBody>
      </p:sp>
      <p:sp>
        <p:nvSpPr>
          <p:cNvPr id="5" name="Bent Arrow 4"/>
          <p:cNvSpPr/>
          <p:nvPr/>
        </p:nvSpPr>
        <p:spPr>
          <a:xfrm rot="5400000">
            <a:off x="7437620" y="1515174"/>
            <a:ext cx="1270623" cy="77399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817132" y="1541984"/>
            <a:ext cx="1270623" cy="72037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8" y="5863936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13559" y="6182840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877" y="5983202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6059" y="5803915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0614" y="550819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767728" y="6370117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1906" y="5976542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26587" y="577973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26587" y="6179102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420" y="345683"/>
            <a:ext cx="4644200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5037" r="-8047"/>
          <a:stretch/>
        </p:blipFill>
        <p:spPr>
          <a:xfrm>
            <a:off x="803225" y="2723421"/>
            <a:ext cx="3858804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914" y="2731778"/>
            <a:ext cx="3861844" cy="1997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586" y="349195"/>
            <a:ext cx="721507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9724248" y="271038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17" name="Oval 16"/>
          <p:cNvSpPr/>
          <p:nvPr/>
        </p:nvSpPr>
        <p:spPr>
          <a:xfrm>
            <a:off x="6530453" y="5715892"/>
            <a:ext cx="521300" cy="521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55784" y="5917039"/>
            <a:ext cx="320153" cy="3201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605320" y="6057412"/>
            <a:ext cx="179780" cy="1797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30453" y="623719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Abundance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-5307" r="-3660"/>
          <a:stretch/>
        </p:blipFill>
        <p:spPr>
          <a:xfrm>
            <a:off x="10177185" y="2723421"/>
            <a:ext cx="721507" cy="19938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33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2857"/>
          <a:stretch/>
        </p:blipFill>
        <p:spPr>
          <a:xfrm>
            <a:off x="2484190" y="550623"/>
            <a:ext cx="2591823" cy="2682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148" y="3321686"/>
            <a:ext cx="2734501" cy="2339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3729" y="646629"/>
            <a:ext cx="3152394" cy="25962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6474" y="46196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66474" y="32418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78770" y="4322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6668" t="8235" r="7195" b="7059"/>
          <a:stretch/>
        </p:blipFill>
        <p:spPr>
          <a:xfrm>
            <a:off x="5609189" y="3241897"/>
            <a:ext cx="2936934" cy="24190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1649" y="323302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09799" y="2246418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97597" y="338039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34998" y="224641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16616" y="3458176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553213" y="246624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694413" y="36556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793432" y="252628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10036935" y="28146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630846" y="375513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8257341" y="37614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387712" y="250741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205924" y="25099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09799" y="4465697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793432" y="474556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205924" y="472918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119777" y="364241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797597" y="228255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694413" y="25578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3119777" y="254458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234998" y="3462225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16616" y="2215724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/>
          <p:cNvSpPr/>
          <p:nvPr/>
        </p:nvSpPr>
        <p:spPr>
          <a:xfrm>
            <a:off x="9553213" y="368205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/>
          <p:cNvSpPr/>
          <p:nvPr/>
        </p:nvSpPr>
        <p:spPr>
          <a:xfrm>
            <a:off x="10036935" y="40304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630846" y="251268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257341" y="251898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ardrop 74"/>
          <p:cNvSpPr/>
          <p:nvPr/>
        </p:nvSpPr>
        <p:spPr>
          <a:xfrm>
            <a:off x="10387712" y="372322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684555" y="3380394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974929" y="36635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628851" y="3668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669899" y="228255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960273" y="25656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614195" y="257029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909799" y="113447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793432" y="141433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1205924" y="139795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09799" y="335374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1793432" y="363361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1205924" y="36172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2846" y="231158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76384" y="290490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73374" y="222743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9891" y="4657767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191589" y="244726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636479" y="25914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675311" y="27956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224121" y="495472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850616" y="49610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026088" y="248843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597677" y="2911212"/>
            <a:ext cx="1635481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4888051" y="31943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048971" y="257507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52846" y="34404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636479" y="37203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048971" y="37039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2955700" y="315264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780104" y="222743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194334" y="25243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7820829" y="253070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5541973" y="319895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806631" y="345452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/>
          <p:cNvSpPr/>
          <p:nvPr/>
        </p:nvSpPr>
        <p:spPr>
          <a:xfrm>
            <a:off x="7220861" y="375148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iamond 77"/>
          <p:cNvSpPr/>
          <p:nvPr/>
        </p:nvSpPr>
        <p:spPr>
          <a:xfrm>
            <a:off x="7847356" y="375779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806631" y="1021370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7220861" y="131832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7847356" y="132463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870114" y="1021370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9188329" y="12411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9672051" y="158958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10022828" y="128236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Diamond 135"/>
          <p:cNvSpPr/>
          <p:nvPr/>
        </p:nvSpPr>
        <p:spPr>
          <a:xfrm>
            <a:off x="3638081" y="315128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870114" y="4646164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9188329" y="486598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9672051" y="52143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ardrop 44"/>
          <p:cNvSpPr/>
          <p:nvPr/>
        </p:nvSpPr>
        <p:spPr>
          <a:xfrm>
            <a:off x="10022828" y="490716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66854" y="3440096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9185069" y="365992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9668791" y="400831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/>
        </p:nvSpPr>
        <p:spPr>
          <a:xfrm>
            <a:off x="10019568" y="370109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79233" y="342730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50990" y="345020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78891" y="224489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94727" y="1720452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80210" y="2322883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95693" y="228882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529261" y="2891468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7596803" y="4058777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10563" y="167730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596803" y="2891468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678891" y="345020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29261" y="405877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Triangle 89"/>
          <p:cNvSpPr/>
          <p:nvPr/>
        </p:nvSpPr>
        <p:spPr>
          <a:xfrm>
            <a:off x="3961711" y="247539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iamond 90"/>
          <p:cNvSpPr/>
          <p:nvPr/>
        </p:nvSpPr>
        <p:spPr>
          <a:xfrm>
            <a:off x="5933901" y="31654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>
            <a:off x="1897946" y="370922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/>
          <p:cNvSpPr/>
          <p:nvPr/>
        </p:nvSpPr>
        <p:spPr>
          <a:xfrm>
            <a:off x="6572719" y="31654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98"/>
          <p:cNvSpPr/>
          <p:nvPr/>
        </p:nvSpPr>
        <p:spPr>
          <a:xfrm>
            <a:off x="10832490" y="390905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3131674" y="247589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10084596" y="39009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iamond 104"/>
          <p:cNvSpPr/>
          <p:nvPr/>
        </p:nvSpPr>
        <p:spPr>
          <a:xfrm>
            <a:off x="10435887" y="357686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ardrop 105"/>
          <p:cNvSpPr/>
          <p:nvPr/>
        </p:nvSpPr>
        <p:spPr>
          <a:xfrm>
            <a:off x="1256173" y="369396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ardrop 113"/>
          <p:cNvSpPr/>
          <p:nvPr/>
        </p:nvSpPr>
        <p:spPr>
          <a:xfrm>
            <a:off x="1291917" y="255548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3521774" y="27664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ardrop 174"/>
          <p:cNvSpPr/>
          <p:nvPr/>
        </p:nvSpPr>
        <p:spPr>
          <a:xfrm>
            <a:off x="8053440" y="201535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/>
          <p:cNvSpPr/>
          <p:nvPr/>
        </p:nvSpPr>
        <p:spPr>
          <a:xfrm>
            <a:off x="8561131" y="207864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1938947" y="258031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riangle 180"/>
          <p:cNvSpPr/>
          <p:nvPr/>
        </p:nvSpPr>
        <p:spPr>
          <a:xfrm>
            <a:off x="3899846" y="3617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5-Point Star 181"/>
          <p:cNvSpPr/>
          <p:nvPr/>
        </p:nvSpPr>
        <p:spPr>
          <a:xfrm>
            <a:off x="3069809" y="36176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459909" y="390817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10794515" y="26916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5-Point Star 184"/>
          <p:cNvSpPr/>
          <p:nvPr/>
        </p:nvSpPr>
        <p:spPr>
          <a:xfrm>
            <a:off x="10046621" y="268360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/>
          <p:cNvSpPr/>
          <p:nvPr/>
        </p:nvSpPr>
        <p:spPr>
          <a:xfrm>
            <a:off x="10397912" y="235951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/>
          <p:cNvSpPr/>
          <p:nvPr/>
        </p:nvSpPr>
        <p:spPr>
          <a:xfrm>
            <a:off x="5928154" y="43208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riangle 187"/>
          <p:cNvSpPr/>
          <p:nvPr/>
        </p:nvSpPr>
        <p:spPr>
          <a:xfrm>
            <a:off x="6566972" y="432080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/>
          <p:cNvSpPr/>
          <p:nvPr/>
        </p:nvSpPr>
        <p:spPr>
          <a:xfrm>
            <a:off x="5891916" y="19590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530734" y="195907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8055273" y="434844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riangle 191"/>
          <p:cNvSpPr/>
          <p:nvPr/>
        </p:nvSpPr>
        <p:spPr>
          <a:xfrm>
            <a:off x="8562964" y="4411732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ardrop 192"/>
          <p:cNvSpPr/>
          <p:nvPr/>
        </p:nvSpPr>
        <p:spPr>
          <a:xfrm>
            <a:off x="8043366" y="32026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8551057" y="32659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7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4181560" y="146696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4181559" y="107002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4636783" y="146498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4636782" y="106804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5092714" y="146214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092713" y="10652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5536061" y="146610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5536060" y="106916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>
            <a:off x="6153656" y="107404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/>
          <p:cNvSpPr/>
          <p:nvPr/>
        </p:nvSpPr>
        <p:spPr>
          <a:xfrm>
            <a:off x="6548080" y="148502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/>
          <p:cNvSpPr/>
          <p:nvPr/>
        </p:nvSpPr>
        <p:spPr>
          <a:xfrm>
            <a:off x="6552767" y="107405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/>
          <p:cNvSpPr/>
          <p:nvPr/>
        </p:nvSpPr>
        <p:spPr>
          <a:xfrm>
            <a:off x="6156385" y="148502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>
            <a:off x="4063500" y="232991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4067257" y="195809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4437218" y="232505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4440975" y="195324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5289975" y="193012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5284468" y="233376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5751055" y="193110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5745548" y="233474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6293718" y="190940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6294689" y="232389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6731503" y="191038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6732474" y="232486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>
            <a:off x="4803932" y="232029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>
            <a:off x="4807689" y="19484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>
            <a:off x="6175409" y="476650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853597" y="516511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4073673" y="471721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4069007" y="430635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4544420" y="430635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4552421" y="47209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ardrop 35"/>
          <p:cNvSpPr/>
          <p:nvPr/>
        </p:nvSpPr>
        <p:spPr>
          <a:xfrm>
            <a:off x="4993127" y="435552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ardrop 36"/>
          <p:cNvSpPr/>
          <p:nvPr/>
        </p:nvSpPr>
        <p:spPr>
          <a:xfrm>
            <a:off x="5387551" y="476650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4069007" y="517892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>
            <a:off x="6179166" y="439469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ardrop 39"/>
          <p:cNvSpPr/>
          <p:nvPr/>
        </p:nvSpPr>
        <p:spPr>
          <a:xfrm>
            <a:off x="5392238" y="435554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ardrop 40"/>
          <p:cNvSpPr/>
          <p:nvPr/>
        </p:nvSpPr>
        <p:spPr>
          <a:xfrm>
            <a:off x="4995856" y="476650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6549127" y="476165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6552884" y="438984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6922845" y="476262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>
            <a:off x="6926602" y="439081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4063500" y="558256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4530087" y="51798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>
            <a:off x="4524580" y="558353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>
            <a:off x="4984378" y="517989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4978871" y="558353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/>
          <p:cNvSpPr/>
          <p:nvPr/>
        </p:nvSpPr>
        <p:spPr>
          <a:xfrm>
            <a:off x="5445458" y="51808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5439951" y="55845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5854568" y="557959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6291382" y="516608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6292353" y="558057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6723342" y="516705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ardrop 56"/>
          <p:cNvSpPr/>
          <p:nvPr/>
        </p:nvSpPr>
        <p:spPr>
          <a:xfrm>
            <a:off x="5787530" y="435077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3871913" y="4127939"/>
            <a:ext cx="3529012" cy="19600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866738" y="884251"/>
            <a:ext cx="3529012" cy="19600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>
            <a:off x="5389524" y="3029206"/>
            <a:ext cx="439489" cy="92868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8263508" y="206993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9822730" y="212620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8690083" y="211672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9038149" y="2121296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9385029" y="208550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8206007" y="1224366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89" y="118578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006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</a:t>
            </a:r>
            <a:r>
              <a:rPr lang="en-US" sz="2400" dirty="0" smtClean="0"/>
              <a:t>bundance </a:t>
            </a:r>
            <a:r>
              <a:rPr lang="en-US" sz="2400" dirty="0" smtClean="0"/>
              <a:t>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389423" y="5026833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</a:t>
            </a:r>
            <a:r>
              <a:rPr lang="en-US" sz="2400" dirty="0" smtClean="0"/>
              <a:t>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14458" y="544797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8426" y="2896368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4952802" y="2902499"/>
            <a:ext cx="4523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D</a:t>
            </a:r>
            <a:endParaRPr lang="en-US" sz="3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t="14176"/>
          <a:stretch/>
        </p:blipFill>
        <p:spPr>
          <a:xfrm>
            <a:off x="9981158" y="1411971"/>
            <a:ext cx="1506123" cy="87659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158" y="3586090"/>
            <a:ext cx="1506123" cy="88290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10514473" y="2358473"/>
            <a:ext cx="439489" cy="115344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38609" y="545956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38" name="TextBox 37"/>
          <p:cNvSpPr txBox="1"/>
          <p:nvPr/>
        </p:nvSpPr>
        <p:spPr>
          <a:xfrm>
            <a:off x="9981158" y="588201"/>
            <a:ext cx="1506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Functional potential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-5813" b="-3491"/>
          <a:stretch/>
        </p:blipFill>
        <p:spPr>
          <a:xfrm>
            <a:off x="2931778" y="656682"/>
            <a:ext cx="4115806" cy="1904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528" y="3030537"/>
            <a:ext cx="4023255" cy="1976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-20949" b="-11533"/>
          <a:stretch/>
        </p:blipFill>
        <p:spPr>
          <a:xfrm>
            <a:off x="5389424" y="3050593"/>
            <a:ext cx="4213801" cy="1976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Bent Arrow 4"/>
          <p:cNvSpPr/>
          <p:nvPr/>
        </p:nvSpPr>
        <p:spPr>
          <a:xfrm rot="5400000">
            <a:off x="7120130" y="1772454"/>
            <a:ext cx="1270623" cy="77399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482039" y="1794693"/>
            <a:ext cx="1270623" cy="72037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3555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20476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5794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02976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7531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574645" y="6350418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598823" y="5956843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3504" y="5760035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833504" y="6159403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9195665" y="1634742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392843" y="181086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876565" y="21592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227342" y="185203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214012" y="1310761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116193" y="156519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78815" y="1582474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470476" y="185729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096971" y="186360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228749" y="1305413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541296" y="155957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95218" y="156420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99275" y="1305413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72213" y="15902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95400" y="156890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002871" y="3475821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69238" y="3441767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3614322" y="382633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3236471" y="36675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1365462" y="370842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8630337" y="36605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9138028" y="372382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2012492" y="37332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11244786" y="376589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6704874" y="36433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16266" y="3352372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66282" y="3397069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240892" y="3441767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535654" y="157497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4057937" y="366092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10561744" y="375034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284886" y="36605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31" y="1740355"/>
            <a:ext cx="2319509" cy="1356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56" y="2431699"/>
            <a:ext cx="1366087" cy="89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51" y="2322042"/>
            <a:ext cx="2794381" cy="1549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93" y="3327734"/>
            <a:ext cx="975785" cy="641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49" y="3361986"/>
            <a:ext cx="1772473" cy="1018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311" y="4887197"/>
            <a:ext cx="590550" cy="491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326" y="4344478"/>
            <a:ext cx="542719" cy="54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8796" y="2947753"/>
            <a:ext cx="722387" cy="70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27" y="3648576"/>
            <a:ext cx="685515" cy="695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09" y="1972014"/>
            <a:ext cx="1096159" cy="9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5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37385</TotalTime>
  <Words>268</Words>
  <Application>Microsoft Macintosh PowerPoint</Application>
  <PresentationFormat>Widescreen</PresentationFormat>
  <Paragraphs>48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357</cp:revision>
  <cp:lastPrinted>2018-04-05T18:57:22Z</cp:lastPrinted>
  <dcterms:created xsi:type="dcterms:W3CDTF">2017-08-16T16:34:26Z</dcterms:created>
  <dcterms:modified xsi:type="dcterms:W3CDTF">2018-07-18T12:51:07Z</dcterms:modified>
</cp:coreProperties>
</file>